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6" r:id="rId1"/>
  </p:sldMasterIdLst>
  <p:sldIdLst>
    <p:sldId id="256" r:id="rId2"/>
    <p:sldId id="282" r:id="rId3"/>
    <p:sldId id="301" r:id="rId4"/>
    <p:sldId id="297" r:id="rId5"/>
    <p:sldId id="298" r:id="rId6"/>
    <p:sldId id="299" r:id="rId7"/>
    <p:sldId id="300" r:id="rId8"/>
    <p:sldId id="292" r:id="rId9"/>
    <p:sldId id="293" r:id="rId10"/>
    <p:sldId id="294" r:id="rId11"/>
    <p:sldId id="290" r:id="rId12"/>
    <p:sldId id="291" r:id="rId13"/>
    <p:sldId id="295" r:id="rId14"/>
    <p:sldId id="296" r:id="rId15"/>
    <p:sldId id="276" r:id="rId16"/>
    <p:sldId id="277" r:id="rId17"/>
    <p:sldId id="278" r:id="rId18"/>
    <p:sldId id="279" r:id="rId19"/>
    <p:sldId id="281" r:id="rId20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952537182852267E-2"/>
          <c:y val="0.42030820766022126"/>
          <c:w val="0.88260301837270361"/>
          <c:h val="0.478854662434858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2022/23 н.р. 3-А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0.33</c:v>
                </c:pt>
                <c:pt idx="2">
                  <c:v>0.45</c:v>
                </c:pt>
                <c:pt idx="3">
                  <c:v>0.22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87200640"/>
        <c:axId val="187200248"/>
      </c:barChart>
      <c:catAx>
        <c:axId val="1872006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uk-UA" sz="2200"/>
            </a:pPr>
            <a:endParaRPr lang="uk-UA"/>
          </a:p>
        </c:txPr>
        <c:crossAx val="187200248"/>
        <c:crosses val="autoZero"/>
        <c:auto val="1"/>
        <c:lblAlgn val="ctr"/>
        <c:lblOffset val="100"/>
        <c:noMultiLvlLbl val="0"/>
      </c:catAx>
      <c:valAx>
        <c:axId val="187200248"/>
        <c:scaling>
          <c:orientation val="minMax"/>
          <c:max val="0.8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uk-UA" sz="2000"/>
            </a:pPr>
            <a:endParaRPr lang="uk-UA"/>
          </a:p>
        </c:txPr>
        <c:crossAx val="18720064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0.19068233718077721"/>
          <c:w val="0.45"/>
          <c:h val="0.17721622511502882"/>
        </c:manualLayout>
      </c:layout>
      <c:overlay val="0"/>
      <c:txPr>
        <a:bodyPr/>
        <a:lstStyle/>
        <a:p>
          <a:pPr>
            <a:defRPr lang="uk-UA" sz="24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952537182852267E-2"/>
          <c:y val="0.42030820766022142"/>
          <c:w val="0.88260301837270361"/>
          <c:h val="0.478854662434858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2022/23 н.р. 3-Б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0.25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87201032"/>
        <c:axId val="187199072"/>
      </c:barChart>
      <c:catAx>
        <c:axId val="187201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uk-UA" sz="2200"/>
            </a:pPr>
            <a:endParaRPr lang="uk-UA"/>
          </a:p>
        </c:txPr>
        <c:crossAx val="187199072"/>
        <c:crosses val="autoZero"/>
        <c:auto val="1"/>
        <c:lblAlgn val="ctr"/>
        <c:lblOffset val="100"/>
        <c:noMultiLvlLbl val="0"/>
      </c:catAx>
      <c:valAx>
        <c:axId val="187199072"/>
        <c:scaling>
          <c:orientation val="minMax"/>
          <c:max val="0.8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uk-UA" sz="2000"/>
            </a:pPr>
            <a:endParaRPr lang="uk-UA"/>
          </a:p>
        </c:txPr>
        <c:crossAx val="18720103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0.19068233718077721"/>
          <c:w val="0.45"/>
          <c:h val="0.17721622511502894"/>
        </c:manualLayout>
      </c:layout>
      <c:overlay val="0"/>
      <c:txPr>
        <a:bodyPr/>
        <a:lstStyle/>
        <a:p>
          <a:pPr>
            <a:defRPr lang="uk-UA" sz="24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952537182852767E-2"/>
          <c:y val="0.42030820766022137"/>
          <c:w val="0.88260301837270594"/>
          <c:h val="0.478854662434858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2021/22 н.р. 3-А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0.19000000000000006</c:v>
                </c:pt>
                <c:pt idx="2">
                  <c:v>0.69000000000000039</c:v>
                </c:pt>
                <c:pt idx="3">
                  <c:v>0.12000000000000002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2022/23 н.р. 4-А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b="1" i="0" baseline="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1">
                  <c:v>0.21000000000000005</c:v>
                </c:pt>
                <c:pt idx="2">
                  <c:v>0.58000000000000018</c:v>
                </c:pt>
                <c:pt idx="3">
                  <c:v>0.21000000000000005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87201816"/>
        <c:axId val="187199464"/>
      </c:barChart>
      <c:catAx>
        <c:axId val="1872018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uk-UA" sz="2200"/>
            </a:pPr>
            <a:endParaRPr lang="uk-UA"/>
          </a:p>
        </c:txPr>
        <c:crossAx val="187199464"/>
        <c:crosses val="autoZero"/>
        <c:auto val="1"/>
        <c:lblAlgn val="ctr"/>
        <c:lblOffset val="100"/>
        <c:noMultiLvlLbl val="0"/>
      </c:catAx>
      <c:valAx>
        <c:axId val="18719946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uk-UA" sz="2000"/>
            </a:pPr>
            <a:endParaRPr lang="uk-UA"/>
          </a:p>
        </c:txPr>
        <c:crossAx val="187201816"/>
        <c:crosses val="autoZero"/>
        <c:crossBetween val="between"/>
      </c:valAx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0"/>
          <c:y val="0.10094947262511728"/>
          <c:w val="0.43685498687664326"/>
          <c:h val="0.20413608448172568"/>
        </c:manualLayout>
      </c:layout>
      <c:overlay val="0"/>
      <c:txPr>
        <a:bodyPr/>
        <a:lstStyle/>
        <a:p>
          <a:pPr>
            <a:defRPr lang="uk-UA" sz="24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952537182852725E-2"/>
          <c:y val="0.42030820766022148"/>
          <c:w val="0.88260301837270561"/>
          <c:h val="0.478854662434858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2021/22 н.р. 3-Б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0.13</c:v>
                </c:pt>
                <c:pt idx="2">
                  <c:v>0.74000000000000021</c:v>
                </c:pt>
                <c:pt idx="3">
                  <c:v>0.13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2022/23 н.р. 4-Б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b="1" i="0" baseline="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0.16</c:v>
                </c:pt>
                <c:pt idx="2">
                  <c:v>0.64000000000000024</c:v>
                </c:pt>
                <c:pt idx="3">
                  <c:v>0.2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5505048"/>
        <c:axId val="225510928"/>
      </c:barChart>
      <c:catAx>
        <c:axId val="225505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uk-UA" sz="2200"/>
            </a:pPr>
            <a:endParaRPr lang="uk-UA"/>
          </a:p>
        </c:txPr>
        <c:crossAx val="225510928"/>
        <c:crosses val="autoZero"/>
        <c:auto val="1"/>
        <c:lblAlgn val="ctr"/>
        <c:lblOffset val="100"/>
        <c:noMultiLvlLbl val="0"/>
      </c:catAx>
      <c:valAx>
        <c:axId val="22551092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uk-UA" sz="2000"/>
            </a:pPr>
            <a:endParaRPr lang="uk-UA"/>
          </a:p>
        </c:txPr>
        <c:crossAx val="225505048"/>
        <c:crosses val="autoZero"/>
        <c:crossBetween val="between"/>
      </c:valAx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0"/>
          <c:y val="0.10094947262511728"/>
          <c:w val="0.43685498687664359"/>
          <c:h val="8.9726682173260242E-2"/>
        </c:manualLayout>
      </c:layout>
      <c:overlay val="0"/>
      <c:txPr>
        <a:bodyPr/>
        <a:lstStyle/>
        <a:p>
          <a:pPr>
            <a:defRPr lang="uk-UA" sz="24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952537182852725E-2"/>
          <c:y val="0.42030820766022148"/>
          <c:w val="0.88260301837270561"/>
          <c:h val="0.478854662434858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2021/22 н.р. 4-А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0.43000000000000005</c:v>
                </c:pt>
                <c:pt idx="2">
                  <c:v>0.48000000000000004</c:v>
                </c:pt>
                <c:pt idx="3">
                  <c:v>9.0000000000000011E-2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2022/23 н.р. 5-А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b="1" i="0" baseline="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0.19</c:v>
                </c:pt>
                <c:pt idx="2">
                  <c:v>0.66000000000000014</c:v>
                </c:pt>
                <c:pt idx="3">
                  <c:v>0.15000000000000002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5508968"/>
        <c:axId val="225509360"/>
      </c:barChart>
      <c:catAx>
        <c:axId val="2255089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uk-UA" sz="2200"/>
            </a:pPr>
            <a:endParaRPr lang="uk-UA"/>
          </a:p>
        </c:txPr>
        <c:crossAx val="225509360"/>
        <c:crosses val="autoZero"/>
        <c:auto val="1"/>
        <c:lblAlgn val="ctr"/>
        <c:lblOffset val="100"/>
        <c:noMultiLvlLbl val="0"/>
      </c:catAx>
      <c:valAx>
        <c:axId val="22550936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uk-UA" sz="2000"/>
            </a:pPr>
            <a:endParaRPr lang="uk-UA"/>
          </a:p>
        </c:txPr>
        <c:crossAx val="225508968"/>
        <c:crosses val="autoZero"/>
        <c:crossBetween val="between"/>
      </c:valAx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0"/>
          <c:y val="0.10094947262511728"/>
          <c:w val="0.43685498687664359"/>
          <c:h val="8.9726682173260242E-2"/>
        </c:manualLayout>
      </c:layout>
      <c:overlay val="0"/>
      <c:txPr>
        <a:bodyPr/>
        <a:lstStyle/>
        <a:p>
          <a:pPr>
            <a:defRPr lang="uk-UA" sz="24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952537182852725E-2"/>
          <c:y val="0.42030820766022148"/>
          <c:w val="0.88260301837270561"/>
          <c:h val="0.478854662434858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2021/22 н.р. 4-Б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0.19</c:v>
                </c:pt>
                <c:pt idx="2">
                  <c:v>0.69000000000000006</c:v>
                </c:pt>
                <c:pt idx="3">
                  <c:v>0.12000000000000001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2022/23 н.р. 5-Б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b="1" i="0" baseline="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0.14000000000000001</c:v>
                </c:pt>
                <c:pt idx="2">
                  <c:v>0.76000000000000012</c:v>
                </c:pt>
                <c:pt idx="3">
                  <c:v>0.1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5507008"/>
        <c:axId val="225506224"/>
      </c:barChart>
      <c:catAx>
        <c:axId val="225507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uk-UA" sz="2200"/>
            </a:pPr>
            <a:endParaRPr lang="uk-UA"/>
          </a:p>
        </c:txPr>
        <c:crossAx val="225506224"/>
        <c:crosses val="autoZero"/>
        <c:auto val="1"/>
        <c:lblAlgn val="ctr"/>
        <c:lblOffset val="100"/>
        <c:noMultiLvlLbl val="0"/>
      </c:catAx>
      <c:valAx>
        <c:axId val="22550622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uk-UA" sz="2000"/>
            </a:pPr>
            <a:endParaRPr lang="uk-UA"/>
          </a:p>
        </c:txPr>
        <c:crossAx val="225507008"/>
        <c:crosses val="autoZero"/>
        <c:crossBetween val="between"/>
      </c:valAx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0"/>
          <c:y val="0.10094947262511728"/>
          <c:w val="0.43685498687664359"/>
          <c:h val="8.9726682173260242E-2"/>
        </c:manualLayout>
      </c:layout>
      <c:overlay val="0"/>
      <c:txPr>
        <a:bodyPr/>
        <a:lstStyle/>
        <a:p>
          <a:pPr>
            <a:defRPr lang="uk-UA" sz="24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2021-2022 н.р. 5-б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12</c:v>
                </c:pt>
                <c:pt idx="2">
                  <c:v>76</c:v>
                </c:pt>
                <c:pt idx="3">
                  <c:v>12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2022-2023 н.р. 6-б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0</c:v>
                </c:pt>
                <c:pt idx="1">
                  <c:v>40</c:v>
                </c:pt>
                <c:pt idx="2">
                  <c:v>52</c:v>
                </c:pt>
                <c:pt idx="3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5507400"/>
        <c:axId val="225507792"/>
      </c:barChart>
      <c:catAx>
        <c:axId val="2255074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5507792"/>
        <c:crosses val="autoZero"/>
        <c:auto val="1"/>
        <c:lblAlgn val="ctr"/>
        <c:lblOffset val="100"/>
        <c:noMultiLvlLbl val="0"/>
      </c:catAx>
      <c:valAx>
        <c:axId val="2255077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55074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952537182852267E-2"/>
          <c:y val="0.42030820766022137"/>
          <c:w val="0.88260301837270383"/>
          <c:h val="0.478854662434858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2022/23 н.р. 5-Б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0.21000000000000002</c:v>
                </c:pt>
                <c:pt idx="2">
                  <c:v>0.72000000000000008</c:v>
                </c:pt>
                <c:pt idx="3">
                  <c:v>7.0000000000000021E-2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2022-2023 н.р. 6-б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b="1" i="0" baseline="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0.5</c:v>
                </c:pt>
                <c:pt idx="2">
                  <c:v>0.32000000000000006</c:v>
                </c:pt>
                <c:pt idx="3">
                  <c:v>0.18000000000000002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5504264"/>
        <c:axId val="225508184"/>
      </c:barChart>
      <c:catAx>
        <c:axId val="225504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uk-UA" sz="2200"/>
            </a:pPr>
            <a:endParaRPr lang="uk-UA"/>
          </a:p>
        </c:txPr>
        <c:crossAx val="225508184"/>
        <c:crosses val="autoZero"/>
        <c:auto val="1"/>
        <c:lblAlgn val="ctr"/>
        <c:lblOffset val="100"/>
        <c:noMultiLvlLbl val="0"/>
      </c:catAx>
      <c:valAx>
        <c:axId val="225508184"/>
        <c:scaling>
          <c:orientation val="minMax"/>
          <c:max val="0.8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uk-UA" sz="2000"/>
            </a:pPr>
            <a:endParaRPr lang="uk-UA"/>
          </a:p>
        </c:txPr>
        <c:crossAx val="225504264"/>
        <c:crosses val="autoZero"/>
        <c:crossBetween val="between"/>
      </c:valAx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0"/>
          <c:y val="9.1976186169551305E-2"/>
          <c:w val="0.43611111111111112"/>
          <c:h val="0.25459227364708281"/>
        </c:manualLayout>
      </c:layout>
      <c:overlay val="0"/>
      <c:txPr>
        <a:bodyPr/>
        <a:lstStyle/>
        <a:p>
          <a:pPr>
            <a:defRPr lang="uk-UA" sz="24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952537182852267E-2"/>
          <c:y val="0.42030820766022137"/>
          <c:w val="0.88260301837270383"/>
          <c:h val="0.478854662434858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2021/22 н.р. 5-В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0.28000000000000008</c:v>
                </c:pt>
                <c:pt idx="2">
                  <c:v>0.6100000000000001</c:v>
                </c:pt>
                <c:pt idx="3">
                  <c:v>0.11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2022-2023 н.р.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b="1" i="0" baseline="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0.29000000000000004</c:v>
                </c:pt>
                <c:pt idx="2">
                  <c:v>0.65000000000000013</c:v>
                </c:pt>
                <c:pt idx="3">
                  <c:v>6.0000000000000005E-2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5503872"/>
        <c:axId val="225505440"/>
      </c:barChart>
      <c:catAx>
        <c:axId val="225503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uk-UA" sz="2200"/>
            </a:pPr>
            <a:endParaRPr lang="uk-UA"/>
          </a:p>
        </c:txPr>
        <c:crossAx val="225505440"/>
        <c:crosses val="autoZero"/>
        <c:auto val="1"/>
        <c:lblAlgn val="ctr"/>
        <c:lblOffset val="100"/>
        <c:noMultiLvlLbl val="0"/>
      </c:catAx>
      <c:valAx>
        <c:axId val="225505440"/>
        <c:scaling>
          <c:orientation val="minMax"/>
          <c:max val="0.8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uk-UA" sz="2000"/>
            </a:pPr>
            <a:endParaRPr lang="uk-UA"/>
          </a:p>
        </c:txPr>
        <c:crossAx val="225503872"/>
        <c:crosses val="autoZero"/>
        <c:crossBetween val="between"/>
      </c:valAx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0"/>
          <c:y val="0.10094947262511728"/>
          <c:w val="0.43611111111111112"/>
          <c:h val="0.25459227364708281"/>
        </c:manualLayout>
      </c:layout>
      <c:overlay val="0"/>
      <c:txPr>
        <a:bodyPr/>
        <a:lstStyle/>
        <a:p>
          <a:pPr>
            <a:defRPr lang="uk-UA" sz="24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952537182852267E-2"/>
          <c:y val="0.42030820766022098"/>
          <c:w val="0.88260301837270383"/>
          <c:h val="0.478854662434858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2021/22 н.р. 6-А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0.38000000000000006</c:v>
                </c:pt>
                <c:pt idx="2">
                  <c:v>0.44</c:v>
                </c:pt>
                <c:pt idx="3">
                  <c:v>0.18000000000000002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2022/23 н.р. 7-А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b="1" i="0" baseline="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0.43000000000000005</c:v>
                </c:pt>
                <c:pt idx="2">
                  <c:v>0.4</c:v>
                </c:pt>
                <c:pt idx="3">
                  <c:v>0.17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5508576"/>
        <c:axId val="227175168"/>
      </c:barChart>
      <c:catAx>
        <c:axId val="2255085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uk-UA" sz="2200"/>
            </a:pPr>
            <a:endParaRPr lang="uk-UA"/>
          </a:p>
        </c:txPr>
        <c:crossAx val="227175168"/>
        <c:crosses val="autoZero"/>
        <c:auto val="1"/>
        <c:lblAlgn val="ctr"/>
        <c:lblOffset val="100"/>
        <c:noMultiLvlLbl val="0"/>
      </c:catAx>
      <c:valAx>
        <c:axId val="227175168"/>
        <c:scaling>
          <c:orientation val="minMax"/>
          <c:max val="0.8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uk-UA" sz="2000"/>
            </a:pPr>
            <a:endParaRPr lang="uk-UA"/>
          </a:p>
        </c:txPr>
        <c:crossAx val="22550857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0.10094947262511728"/>
          <c:w val="0.43611111111111112"/>
          <c:h val="0.25459227364708281"/>
        </c:manualLayout>
      </c:layout>
      <c:overlay val="0"/>
      <c:txPr>
        <a:bodyPr/>
        <a:lstStyle/>
        <a:p>
          <a:pPr>
            <a:defRPr lang="uk-UA" sz="24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952537182852267E-2"/>
          <c:y val="0.42030820766022114"/>
          <c:w val="0.88260301837270361"/>
          <c:h val="0.478854662434858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2021/22 н.р. 6-Б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0.35000000000000003</c:v>
                </c:pt>
                <c:pt idx="2">
                  <c:v>0.42000000000000004</c:v>
                </c:pt>
                <c:pt idx="3">
                  <c:v>0.23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2022-2023 н.р. 7-Б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b="1" i="0" baseline="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0.14000000000000001</c:v>
                </c:pt>
                <c:pt idx="2">
                  <c:v>0.43000000000000005</c:v>
                </c:pt>
                <c:pt idx="3">
                  <c:v>0.43000000000000005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7180264"/>
        <c:axId val="227177128"/>
      </c:barChart>
      <c:catAx>
        <c:axId val="227180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uk-UA" sz="2200"/>
            </a:pPr>
            <a:endParaRPr lang="uk-UA"/>
          </a:p>
        </c:txPr>
        <c:crossAx val="227177128"/>
        <c:crosses val="autoZero"/>
        <c:auto val="1"/>
        <c:lblAlgn val="ctr"/>
        <c:lblOffset val="100"/>
        <c:noMultiLvlLbl val="0"/>
      </c:catAx>
      <c:valAx>
        <c:axId val="227177128"/>
        <c:scaling>
          <c:orientation val="minMax"/>
          <c:max val="0.8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uk-UA" sz="2000"/>
            </a:pPr>
            <a:endParaRPr lang="uk-UA"/>
          </a:p>
        </c:txPr>
        <c:crossAx val="22718026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8.9732864555660527E-2"/>
          <c:w val="0.45138888888889123"/>
          <c:h val="0.27816569774014532"/>
        </c:manualLayout>
      </c:layout>
      <c:overlay val="0"/>
      <c:txPr>
        <a:bodyPr/>
        <a:lstStyle/>
        <a:p>
          <a:pPr>
            <a:defRPr lang="uk-UA" sz="24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952537182852267E-2"/>
          <c:y val="0.42030820766022114"/>
          <c:w val="0.88260301837270361"/>
          <c:h val="0.478854662434858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2021/22 н.р. 7-А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0.63000000000000012</c:v>
                </c:pt>
                <c:pt idx="2">
                  <c:v>0.37000000000000005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2022/23 н.р. 8-А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0.65000000000000013</c:v>
                </c:pt>
                <c:pt idx="2">
                  <c:v>0.35000000000000003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7179480"/>
        <c:axId val="227177520"/>
      </c:barChart>
      <c:catAx>
        <c:axId val="2271794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uk-UA" sz="2200"/>
            </a:pPr>
            <a:endParaRPr lang="uk-UA"/>
          </a:p>
        </c:txPr>
        <c:crossAx val="227177520"/>
        <c:crosses val="autoZero"/>
        <c:auto val="1"/>
        <c:lblAlgn val="ctr"/>
        <c:lblOffset val="100"/>
        <c:noMultiLvlLbl val="0"/>
      </c:catAx>
      <c:valAx>
        <c:axId val="227177520"/>
        <c:scaling>
          <c:orientation val="minMax"/>
          <c:max val="0.9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uk-UA" sz="2000"/>
            </a:pPr>
            <a:endParaRPr lang="uk-UA"/>
          </a:p>
        </c:txPr>
        <c:crossAx val="22717948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6.2813005188961893E-2"/>
          <c:w val="0.45"/>
          <c:h val="0.30508555710684493"/>
        </c:manualLayout>
      </c:layout>
      <c:overlay val="0"/>
      <c:txPr>
        <a:bodyPr/>
        <a:lstStyle/>
        <a:p>
          <a:pPr>
            <a:defRPr lang="uk-UA" sz="24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952537182852267E-2"/>
          <c:y val="0.42030820766022114"/>
          <c:w val="0.88260301837270361"/>
          <c:h val="0.478854662434858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2021/22 н.р. 7-Б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0.54</c:v>
                </c:pt>
                <c:pt idx="2">
                  <c:v>0.42</c:v>
                </c:pt>
                <c:pt idx="3">
                  <c:v>0.04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2022/23 н.р. 8-Б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0.65</c:v>
                </c:pt>
                <c:pt idx="2">
                  <c:v>0.35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7176736"/>
        <c:axId val="227176344"/>
      </c:barChart>
      <c:catAx>
        <c:axId val="2271767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uk-UA" sz="2200"/>
            </a:pPr>
            <a:endParaRPr lang="uk-UA"/>
          </a:p>
        </c:txPr>
        <c:crossAx val="227176344"/>
        <c:crosses val="autoZero"/>
        <c:auto val="1"/>
        <c:lblAlgn val="ctr"/>
        <c:lblOffset val="100"/>
        <c:noMultiLvlLbl val="0"/>
      </c:catAx>
      <c:valAx>
        <c:axId val="227176344"/>
        <c:scaling>
          <c:orientation val="minMax"/>
          <c:max val="0.9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uk-UA" sz="2000"/>
            </a:pPr>
            <a:endParaRPr lang="uk-UA"/>
          </a:p>
        </c:txPr>
        <c:crossAx val="22717673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6.2813005188961893E-2"/>
          <c:w val="0.45"/>
          <c:h val="0.30508555710684493"/>
        </c:manualLayout>
      </c:layout>
      <c:overlay val="0"/>
      <c:txPr>
        <a:bodyPr/>
        <a:lstStyle/>
        <a:p>
          <a:pPr>
            <a:defRPr lang="uk-UA" sz="24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952537182852267E-2"/>
          <c:y val="0.42030820766022098"/>
          <c:w val="0.88260301837270361"/>
          <c:h val="0.478854662434858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2021/22 н.р. 8-А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0.34</c:v>
                </c:pt>
                <c:pt idx="2">
                  <c:v>0.57999999999999996</c:v>
                </c:pt>
                <c:pt idx="3">
                  <c:v>0.08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2022/23 н.р. 9-А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0.52</c:v>
                </c:pt>
                <c:pt idx="2">
                  <c:v>0.38</c:v>
                </c:pt>
                <c:pt idx="3">
                  <c:v>0.1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7178304"/>
        <c:axId val="227181048"/>
      </c:barChart>
      <c:catAx>
        <c:axId val="2271783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uk-UA" sz="2200"/>
            </a:pPr>
            <a:endParaRPr lang="uk-UA"/>
          </a:p>
        </c:txPr>
        <c:crossAx val="227181048"/>
        <c:crosses val="autoZero"/>
        <c:auto val="1"/>
        <c:lblAlgn val="ctr"/>
        <c:lblOffset val="100"/>
        <c:noMultiLvlLbl val="0"/>
      </c:catAx>
      <c:valAx>
        <c:axId val="227181048"/>
        <c:scaling>
          <c:orientation val="minMax"/>
          <c:max val="0.9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uk-UA" sz="2000"/>
            </a:pPr>
            <a:endParaRPr lang="uk-UA"/>
          </a:p>
        </c:txPr>
        <c:crossAx val="22717830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6.2813005188961893E-2"/>
          <c:w val="0.45"/>
          <c:h val="0.30508555710684476"/>
        </c:manualLayout>
      </c:layout>
      <c:overlay val="0"/>
      <c:txPr>
        <a:bodyPr/>
        <a:lstStyle/>
        <a:p>
          <a:pPr>
            <a:defRPr lang="uk-UA" sz="24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952537182852267E-2"/>
          <c:y val="0.42030820766022098"/>
          <c:w val="0.88260301837270361"/>
          <c:h val="0.478854662434858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2021/22 н.р. 8-Б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0.38</c:v>
                </c:pt>
                <c:pt idx="2">
                  <c:v>0.54</c:v>
                </c:pt>
                <c:pt idx="3">
                  <c:v>0.08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2022/23н.р. 9-Б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0.39</c:v>
                </c:pt>
                <c:pt idx="2">
                  <c:v>0.5</c:v>
                </c:pt>
                <c:pt idx="3">
                  <c:v>0.11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7175560"/>
        <c:axId val="227174384"/>
      </c:barChart>
      <c:catAx>
        <c:axId val="227175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uk-UA" sz="2200"/>
            </a:pPr>
            <a:endParaRPr lang="uk-UA"/>
          </a:p>
        </c:txPr>
        <c:crossAx val="227174384"/>
        <c:crosses val="autoZero"/>
        <c:auto val="1"/>
        <c:lblAlgn val="ctr"/>
        <c:lblOffset val="100"/>
        <c:noMultiLvlLbl val="0"/>
      </c:catAx>
      <c:valAx>
        <c:axId val="227174384"/>
        <c:scaling>
          <c:orientation val="minMax"/>
          <c:max val="0.8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uk-UA" sz="2000"/>
            </a:pPr>
            <a:endParaRPr lang="uk-UA"/>
          </a:p>
        </c:txPr>
        <c:crossAx val="22717556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8.9732864555660527E-2"/>
          <c:w val="0.45"/>
          <c:h val="0.27816569774014532"/>
        </c:manualLayout>
      </c:layout>
      <c:overlay val="0"/>
      <c:txPr>
        <a:bodyPr/>
        <a:lstStyle/>
        <a:p>
          <a:pPr>
            <a:defRPr lang="uk-UA" sz="24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1008092738407764E-2"/>
          <c:y val="0.42030820766021998"/>
          <c:w val="0.88260301837270361"/>
          <c:h val="0.478854662434858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2021/22 н.р. 9-А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0.7</c:v>
                </c:pt>
                <c:pt idx="2">
                  <c:v>0.3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2022/23н.р. 10-А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0.55000000000000004</c:v>
                </c:pt>
                <c:pt idx="2">
                  <c:v>0.45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7179088"/>
        <c:axId val="227179872"/>
      </c:barChart>
      <c:catAx>
        <c:axId val="2271790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uk-UA" sz="2200"/>
            </a:pPr>
            <a:endParaRPr lang="uk-UA"/>
          </a:p>
        </c:txPr>
        <c:crossAx val="227179872"/>
        <c:crosses val="autoZero"/>
        <c:auto val="1"/>
        <c:lblAlgn val="ctr"/>
        <c:lblOffset val="100"/>
        <c:noMultiLvlLbl val="0"/>
      </c:catAx>
      <c:valAx>
        <c:axId val="227179872"/>
        <c:scaling>
          <c:orientation val="minMax"/>
          <c:max val="1"/>
          <c:min val="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uk-UA" sz="2000"/>
            </a:pPr>
            <a:endParaRPr lang="uk-UA"/>
          </a:p>
        </c:txPr>
        <c:crossAx val="22717908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0.10094947262511728"/>
          <c:w val="0.45"/>
          <c:h val="0.26694908967068748"/>
        </c:manualLayout>
      </c:layout>
      <c:overlay val="0"/>
      <c:txPr>
        <a:bodyPr/>
        <a:lstStyle/>
        <a:p>
          <a:pPr>
            <a:defRPr lang="uk-UA" sz="24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952537182852267E-2"/>
          <c:y val="0.42030820766022114"/>
          <c:w val="0.88260301837270361"/>
          <c:h val="0.478854662434858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2021/22 н.р. 9-Б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0.51</c:v>
                </c:pt>
                <c:pt idx="2">
                  <c:v>0.39</c:v>
                </c:pt>
                <c:pt idx="3">
                  <c:v>0.1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2022/23 н.р. 10-Б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0.43</c:v>
                </c:pt>
                <c:pt idx="2">
                  <c:v>0.43</c:v>
                </c:pt>
                <c:pt idx="3">
                  <c:v>0.14000000000000001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7726784"/>
        <c:axId val="227724040"/>
      </c:barChart>
      <c:catAx>
        <c:axId val="227726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uk-UA" sz="2200"/>
            </a:pPr>
            <a:endParaRPr lang="uk-UA"/>
          </a:p>
        </c:txPr>
        <c:crossAx val="227724040"/>
        <c:crosses val="autoZero"/>
        <c:auto val="1"/>
        <c:lblAlgn val="ctr"/>
        <c:lblOffset val="100"/>
        <c:noMultiLvlLbl val="0"/>
      </c:catAx>
      <c:valAx>
        <c:axId val="227724040"/>
        <c:scaling>
          <c:orientation val="minMax"/>
          <c:max val="0.8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uk-UA" sz="2000"/>
            </a:pPr>
            <a:endParaRPr lang="uk-UA"/>
          </a:p>
        </c:txPr>
        <c:crossAx val="22772678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8.9732864555660527E-2"/>
          <c:w val="0.45"/>
          <c:h val="0.27816569774014532"/>
        </c:manualLayout>
      </c:layout>
      <c:overlay val="0"/>
      <c:txPr>
        <a:bodyPr/>
        <a:lstStyle/>
        <a:p>
          <a:pPr>
            <a:defRPr lang="uk-UA" sz="24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952537182852267E-2"/>
          <c:y val="0.42030820766022114"/>
          <c:w val="0.88260301837270361"/>
          <c:h val="0.478854662434858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2021/22 н.р. 10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0.38</c:v>
                </c:pt>
                <c:pt idx="2">
                  <c:v>0.55000000000000004</c:v>
                </c:pt>
                <c:pt idx="3">
                  <c:v>7.0000000000000007E-2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2022/23 н.р. 11 кл.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0.18</c:v>
                </c:pt>
                <c:pt idx="2">
                  <c:v>0.79</c:v>
                </c:pt>
                <c:pt idx="3">
                  <c:v>0.03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7727176"/>
        <c:axId val="227727960"/>
      </c:barChart>
      <c:catAx>
        <c:axId val="2277271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uk-UA" sz="2200"/>
            </a:pPr>
            <a:endParaRPr lang="uk-UA"/>
          </a:p>
        </c:txPr>
        <c:crossAx val="227727960"/>
        <c:crosses val="autoZero"/>
        <c:auto val="1"/>
        <c:lblAlgn val="ctr"/>
        <c:lblOffset val="100"/>
        <c:noMultiLvlLbl val="0"/>
      </c:catAx>
      <c:valAx>
        <c:axId val="227727960"/>
        <c:scaling>
          <c:orientation val="minMax"/>
          <c:max val="0.8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uk-UA" sz="2000"/>
            </a:pPr>
            <a:endParaRPr lang="uk-UA"/>
          </a:p>
        </c:txPr>
        <c:crossAx val="22772717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0.19068233718077721"/>
          <c:w val="0.45"/>
          <c:h val="0.17721622511502877"/>
        </c:manualLayout>
      </c:layout>
      <c:overlay val="0"/>
      <c:txPr>
        <a:bodyPr/>
        <a:lstStyle/>
        <a:p>
          <a:pPr>
            <a:defRPr lang="uk-UA" sz="24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265AB15-68CF-4BF3-8187-8E53B5CF3A34}" type="datetimeFigureOut">
              <a:rPr lang="uk-UA" smtClean="0"/>
              <a:pPr/>
              <a:t>31.08.2023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3AF80AE8-EC33-458A-AAF3-3D682D18A0E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5AB15-68CF-4BF3-8187-8E53B5CF3A34}" type="datetimeFigureOut">
              <a:rPr lang="uk-UA" smtClean="0"/>
              <a:pPr/>
              <a:t>31.08.2023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0AE8-EC33-458A-AAF3-3D682D18A0E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5AB15-68CF-4BF3-8187-8E53B5CF3A34}" type="datetimeFigureOut">
              <a:rPr lang="uk-UA" smtClean="0"/>
              <a:pPr/>
              <a:t>31.08.2023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0AE8-EC33-458A-AAF3-3D682D18A0E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5AB15-68CF-4BF3-8187-8E53B5CF3A34}" type="datetimeFigureOut">
              <a:rPr lang="uk-UA" smtClean="0"/>
              <a:pPr/>
              <a:t>31.08.2023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0AE8-EC33-458A-AAF3-3D682D18A0E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265AB15-68CF-4BF3-8187-8E53B5CF3A34}" type="datetimeFigureOut">
              <a:rPr lang="uk-UA" smtClean="0"/>
              <a:pPr/>
              <a:t>31.08.2023</a:t>
            </a:fld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AF80AE8-EC33-458A-AAF3-3D682D18A0E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265AB15-68CF-4BF3-8187-8E53B5CF3A34}" type="datetimeFigureOut">
              <a:rPr lang="uk-UA" smtClean="0"/>
              <a:pPr/>
              <a:t>31.08.2023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3AF80AE8-EC33-458A-AAF3-3D682D18A0E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5AB15-68CF-4BF3-8187-8E53B5CF3A34}" type="datetimeFigureOut">
              <a:rPr lang="uk-UA" smtClean="0"/>
              <a:pPr/>
              <a:t>31.08.2023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0AE8-EC33-458A-AAF3-3D682D18A0E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5AB15-68CF-4BF3-8187-8E53B5CF3A34}" type="datetimeFigureOut">
              <a:rPr lang="uk-UA" smtClean="0"/>
              <a:pPr/>
              <a:t>31.08.2023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0AE8-EC33-458A-AAF3-3D682D18A0E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5AB15-68CF-4BF3-8187-8E53B5CF3A34}" type="datetimeFigureOut">
              <a:rPr lang="uk-UA" smtClean="0"/>
              <a:pPr/>
              <a:t>31.08.2023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0AE8-EC33-458A-AAF3-3D682D18A0E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5AB15-68CF-4BF3-8187-8E53B5CF3A34}" type="datetimeFigureOut">
              <a:rPr lang="uk-UA" smtClean="0"/>
              <a:pPr/>
              <a:t>31.08.2023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0AE8-EC33-458A-AAF3-3D682D18A0E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5AB15-68CF-4BF3-8187-8E53B5CF3A34}" type="datetimeFigureOut">
              <a:rPr lang="uk-UA" smtClean="0"/>
              <a:pPr/>
              <a:t>31.08.2023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0AE8-EC33-458A-AAF3-3D682D18A0E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265AB15-68CF-4BF3-8187-8E53B5CF3A34}" type="datetimeFigureOut">
              <a:rPr lang="uk-UA" smtClean="0"/>
              <a:pPr/>
              <a:t>31.08.2023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uk-UA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3AF80AE8-EC33-458A-AAF3-3D682D18A0EB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548680"/>
            <a:ext cx="7668345" cy="3888432"/>
          </a:xfrm>
        </p:spPr>
        <p:txBody>
          <a:bodyPr>
            <a:normAutofit fontScale="90000"/>
          </a:bodyPr>
          <a:lstStyle/>
          <a:p>
            <a:pPr algn="ctr"/>
            <a:r>
              <a:rPr lang="uk-UA" altLang="uk-UA" dirty="0" smtClean="0">
                <a:latin typeface="+mn-lt"/>
              </a:rPr>
              <a:t>Моніторинг</a:t>
            </a:r>
            <a:br>
              <a:rPr lang="uk-UA" altLang="uk-UA" dirty="0" smtClean="0">
                <a:latin typeface="+mn-lt"/>
              </a:rPr>
            </a:br>
            <a:r>
              <a:rPr lang="uk-UA" altLang="uk-UA" dirty="0" smtClean="0">
                <a:latin typeface="+mn-lt"/>
              </a:rPr>
              <a:t>навчальних </a:t>
            </a:r>
            <a:r>
              <a:rPr lang="uk-UA" altLang="uk-UA" dirty="0">
                <a:latin typeface="+mn-lt"/>
              </a:rPr>
              <a:t>досягнень учнів </a:t>
            </a:r>
            <a:br>
              <a:rPr lang="uk-UA" altLang="uk-UA" dirty="0">
                <a:latin typeface="+mn-lt"/>
              </a:rPr>
            </a:br>
            <a:r>
              <a:rPr lang="uk-UA" altLang="uk-UA" dirty="0" err="1" smtClean="0">
                <a:latin typeface="+mn-lt"/>
              </a:rPr>
              <a:t>КЗ</a:t>
            </a:r>
            <a:r>
              <a:rPr lang="uk-UA" altLang="uk-UA" dirty="0" smtClean="0">
                <a:latin typeface="+mn-lt"/>
              </a:rPr>
              <a:t> </a:t>
            </a:r>
            <a:r>
              <a:rPr lang="uk-UA" altLang="uk-UA" dirty="0" err="1" smtClean="0">
                <a:latin typeface="+mn-lt"/>
              </a:rPr>
              <a:t>“Солоницівський</a:t>
            </a:r>
            <a:r>
              <a:rPr lang="uk-UA" altLang="uk-UA" dirty="0" smtClean="0">
                <a:latin typeface="+mn-lt"/>
              </a:rPr>
              <a:t> ліцей №3”</a:t>
            </a:r>
            <a:r>
              <a:rPr lang="uk-UA" altLang="uk-UA" dirty="0">
                <a:latin typeface="+mn-lt"/>
              </a:rPr>
              <a:t/>
            </a:r>
            <a:br>
              <a:rPr lang="uk-UA" altLang="uk-UA" dirty="0">
                <a:latin typeface="+mn-lt"/>
              </a:rPr>
            </a:br>
            <a:r>
              <a:rPr lang="uk-UA" altLang="uk-UA" dirty="0" err="1" smtClean="0">
                <a:latin typeface="+mn-lt"/>
              </a:rPr>
              <a:t>Солоницівської</a:t>
            </a:r>
            <a:r>
              <a:rPr lang="uk-UA" altLang="uk-UA" dirty="0" smtClean="0">
                <a:latin typeface="+mn-lt"/>
              </a:rPr>
              <a:t> селищної ради </a:t>
            </a:r>
            <a:r>
              <a:rPr lang="uk-UA" altLang="uk-UA" dirty="0">
                <a:latin typeface="+mn-lt"/>
              </a:rPr>
              <a:t>Харківської області</a:t>
            </a:r>
            <a:br>
              <a:rPr lang="uk-UA" altLang="uk-UA" dirty="0">
                <a:latin typeface="+mn-lt"/>
              </a:rPr>
            </a:br>
            <a:endParaRPr lang="uk-UA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4365104"/>
            <a:ext cx="3528392" cy="1698858"/>
          </a:xfrm>
        </p:spPr>
        <p:txBody>
          <a:bodyPr>
            <a:noAutofit/>
          </a:bodyPr>
          <a:lstStyle/>
          <a:p>
            <a:r>
              <a:rPr lang="uk-UA" altLang="uk-UA" sz="2800" b="1" dirty="0" smtClean="0"/>
              <a:t>за 2021-2022 </a:t>
            </a:r>
            <a:r>
              <a:rPr lang="uk-UA" altLang="uk-UA" sz="2800" b="1" dirty="0" err="1" smtClean="0"/>
              <a:t>н.р</a:t>
            </a:r>
            <a:r>
              <a:rPr lang="uk-UA" altLang="uk-UA" sz="2800" b="1" dirty="0" smtClean="0"/>
              <a:t>. – 2022-2023 </a:t>
            </a:r>
            <a:r>
              <a:rPr lang="uk-UA" altLang="uk-UA" sz="2800" b="1" dirty="0" err="1" smtClean="0"/>
              <a:t>н.р</a:t>
            </a:r>
            <a:r>
              <a:rPr lang="uk-UA" altLang="uk-UA" sz="2800" b="1" dirty="0" smtClean="0"/>
              <a:t>.</a:t>
            </a:r>
            <a:endParaRPr lang="uk-UA" sz="2800" b="1" dirty="0" smtClean="0"/>
          </a:p>
          <a:p>
            <a:endParaRPr lang="uk-UA" altLang="uk-UA" sz="2800" b="1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314"/>
            <a:ext cx="2123728" cy="21643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56"/>
          <a:stretch/>
        </p:blipFill>
        <p:spPr>
          <a:xfrm>
            <a:off x="4505859" y="3875047"/>
            <a:ext cx="4648200" cy="29913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0553522"/>
              </p:ext>
            </p:extLst>
          </p:nvPr>
        </p:nvGraphicFramePr>
        <p:xfrm>
          <a:off x="0" y="1500174"/>
          <a:ext cx="9144000" cy="5072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355976" y="260648"/>
          <a:ext cx="4536504" cy="2621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1280368"/>
                <a:gridCol w="1224136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Кількість учнів</a:t>
                      </a:r>
                      <a:endParaRPr lang="uk-UA" sz="20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2022-2023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6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8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18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179512" y="404664"/>
            <a:ext cx="4104456" cy="10668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Кл. керівник: </a:t>
            </a:r>
            <a:r>
              <a:rPr kumimoji="0" lang="uk-UA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Загоруйко</a:t>
            </a: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М.В.</a:t>
            </a:r>
            <a:endParaRPr kumimoji="0" lang="uk-UA" sz="36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0553522"/>
              </p:ext>
            </p:extLst>
          </p:nvPr>
        </p:nvGraphicFramePr>
        <p:xfrm>
          <a:off x="0" y="1500174"/>
          <a:ext cx="9144000" cy="5072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355976" y="260648"/>
          <a:ext cx="4536504" cy="2621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1280368"/>
                <a:gridCol w="1224136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Кількість учнів</a:t>
                      </a:r>
                      <a:endParaRPr lang="uk-UA" sz="20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2022-2023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8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16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179512" y="404664"/>
            <a:ext cx="4104456" cy="10668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Кл. керівник: Фокіна О.Ю.</a:t>
            </a:r>
            <a:endParaRPr kumimoji="0" lang="uk-UA" sz="36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4104456" cy="1656184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latin typeface="+mn-lt"/>
              </a:rPr>
              <a:t>Кл. керівник: </a:t>
            </a:r>
            <a:br>
              <a:rPr lang="uk-UA" sz="3200" b="1" dirty="0" smtClean="0">
                <a:latin typeface="+mn-lt"/>
              </a:rPr>
            </a:br>
            <a:r>
              <a:rPr lang="uk-UA" sz="3200" b="1" dirty="0" err="1" smtClean="0">
                <a:latin typeface="+mn-lt"/>
              </a:rPr>
              <a:t>Зосіменко</a:t>
            </a:r>
            <a:r>
              <a:rPr lang="uk-UA" sz="3200" b="1" dirty="0" smtClean="0">
                <a:latin typeface="+mn-lt"/>
              </a:rPr>
              <a:t> С.О.</a:t>
            </a:r>
            <a:endParaRPr lang="uk-UA" sz="32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0553522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143372" y="357166"/>
          <a:ext cx="4810116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3372"/>
                <a:gridCol w="1603372"/>
                <a:gridCol w="1603372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/>
                        <a:t>Кількість учнів</a:t>
                      </a:r>
                      <a:endParaRPr lang="uk-UA" sz="1800" b="0" dirty="0" smtClean="0"/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2021-2022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2022-2023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0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5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18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3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26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29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4104456" cy="1656184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latin typeface="+mn-lt"/>
              </a:rPr>
              <a:t>Кл. керівник: </a:t>
            </a:r>
            <a:br>
              <a:rPr lang="uk-UA" sz="3200" b="1" dirty="0" smtClean="0">
                <a:latin typeface="+mn-lt"/>
              </a:rPr>
            </a:br>
            <a:r>
              <a:rPr lang="uk-UA" sz="3200" b="1" dirty="0" err="1" smtClean="0">
                <a:latin typeface="+mn-lt"/>
              </a:rPr>
              <a:t>Кожем’якіна</a:t>
            </a:r>
            <a:r>
              <a:rPr lang="uk-UA" sz="3200" b="1" dirty="0" smtClean="0">
                <a:latin typeface="+mn-lt"/>
              </a:rPr>
              <a:t> Т.А.</a:t>
            </a:r>
            <a:endParaRPr lang="uk-UA" sz="32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0553522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143372" y="357166"/>
          <a:ext cx="4810116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3372"/>
                <a:gridCol w="1603372"/>
                <a:gridCol w="1603372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/>
                        <a:t>Кількість учнів</a:t>
                      </a:r>
                      <a:endParaRPr lang="uk-UA" sz="1800" b="0" dirty="0" smtClean="0"/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2021-2022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2022-2023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0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5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18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3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26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29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4104456" cy="1656184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latin typeface="+mn-lt"/>
              </a:rPr>
              <a:t>Кл. керівник: </a:t>
            </a:r>
            <a:br>
              <a:rPr lang="uk-UA" sz="3200" b="1" dirty="0" smtClean="0">
                <a:latin typeface="+mn-lt"/>
              </a:rPr>
            </a:br>
            <a:r>
              <a:rPr lang="uk-UA" sz="3200" b="1" dirty="0" err="1" smtClean="0">
                <a:latin typeface="+mn-lt"/>
              </a:rPr>
              <a:t>Суслова</a:t>
            </a:r>
            <a:r>
              <a:rPr lang="uk-UA" sz="3200" b="1" dirty="0" smtClean="0">
                <a:latin typeface="+mn-lt"/>
              </a:rPr>
              <a:t> А.О.</a:t>
            </a:r>
            <a:endParaRPr lang="uk-UA" sz="32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0553522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143372" y="357166"/>
          <a:ext cx="4810116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3372"/>
                <a:gridCol w="1603372"/>
                <a:gridCol w="1603372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/>
                        <a:t>Кількість учнів</a:t>
                      </a:r>
                      <a:endParaRPr lang="uk-UA" sz="1800" b="0" dirty="0" smtClean="0"/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2021-2022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2022-2023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0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6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16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4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26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26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4104456" cy="1656184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latin typeface="+mn-lt"/>
              </a:rPr>
              <a:t>Кл. керівник: </a:t>
            </a:r>
            <a:br>
              <a:rPr lang="uk-UA" sz="3200" b="1" dirty="0" smtClean="0">
                <a:latin typeface="+mn-lt"/>
              </a:rPr>
            </a:br>
            <a:r>
              <a:rPr lang="uk-UA" sz="3200" b="1" dirty="0" err="1" smtClean="0">
                <a:latin typeface="+mn-lt"/>
              </a:rPr>
              <a:t>Ільгова</a:t>
            </a:r>
            <a:r>
              <a:rPr lang="uk-UA" sz="3200" b="1" dirty="0" smtClean="0">
                <a:latin typeface="+mn-lt"/>
              </a:rPr>
              <a:t> С.І.</a:t>
            </a:r>
            <a:endParaRPr lang="uk-UA" sz="32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0553522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143372" y="357166"/>
          <a:ext cx="4810116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3372"/>
                <a:gridCol w="1603372"/>
                <a:gridCol w="1603372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/>
                        <a:t>Кількість учнів</a:t>
                      </a:r>
                      <a:endParaRPr lang="uk-UA" sz="1800" b="0" dirty="0" smtClean="0"/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2021-2022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2022-2023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0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10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11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23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4104456" cy="1656184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latin typeface="+mn-lt"/>
              </a:rPr>
              <a:t>Кл. керівник: </a:t>
            </a:r>
            <a:br>
              <a:rPr lang="uk-UA" sz="3200" b="1" dirty="0" smtClean="0">
                <a:latin typeface="+mn-lt"/>
              </a:rPr>
            </a:br>
            <a:r>
              <a:rPr lang="uk-UA" sz="3200" b="1" dirty="0" smtClean="0">
                <a:latin typeface="+mn-lt"/>
              </a:rPr>
              <a:t>Ковач Д.Б.</a:t>
            </a:r>
            <a:endParaRPr lang="uk-UA" sz="32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5117110"/>
              </p:ext>
            </p:extLst>
          </p:nvPr>
        </p:nvGraphicFramePr>
        <p:xfrm>
          <a:off x="3959425" y="0"/>
          <a:ext cx="5184575" cy="30999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3852"/>
                <a:gridCol w="1491711"/>
                <a:gridCol w="1399012"/>
              </a:tblGrid>
              <a:tr h="636876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Кількість учнів</a:t>
                      </a:r>
                      <a:endParaRPr lang="uk-UA" sz="16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Кількість учнів</a:t>
                      </a:r>
                      <a:endParaRPr lang="uk-UA" sz="1600" b="0" dirty="0" smtClean="0"/>
                    </a:p>
                    <a:p>
                      <a:pPr algn="ctr"/>
                      <a:endParaRPr lang="uk-UA" sz="16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48172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2021-2022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2022-2023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8305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0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0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305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3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10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305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19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13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305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3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3056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25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25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1053007"/>
              </p:ext>
            </p:extLst>
          </p:nvPr>
        </p:nvGraphicFramePr>
        <p:xfrm>
          <a:off x="357158" y="2428868"/>
          <a:ext cx="8229600" cy="432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4104456" cy="1656184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latin typeface="+mn-lt"/>
              </a:rPr>
              <a:t>Кл. керівник: </a:t>
            </a:r>
            <a:br>
              <a:rPr lang="uk-UA" sz="3200" b="1" dirty="0" smtClean="0">
                <a:latin typeface="+mn-lt"/>
              </a:rPr>
            </a:br>
            <a:r>
              <a:rPr lang="uk-UA" sz="3200" b="1" dirty="0" smtClean="0">
                <a:latin typeface="+mn-lt"/>
              </a:rPr>
              <a:t>Мусієнко С.Г.</a:t>
            </a:r>
            <a:endParaRPr lang="uk-UA" sz="32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0553522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572000" y="500042"/>
          <a:ext cx="4102746" cy="3012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15210"/>
                <a:gridCol w="1185186"/>
                <a:gridCol w="110235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Кількість учнів</a:t>
                      </a:r>
                      <a:endParaRPr lang="uk-UA" sz="16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Кількість учнів</a:t>
                      </a:r>
                      <a:endParaRPr lang="uk-UA" sz="1600" b="0" dirty="0" smtClean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dirty="0" smtClean="0"/>
                        <a:t>2021-2022</a:t>
                      </a:r>
                      <a:endParaRPr lang="uk-UA" sz="16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dirty="0" smtClean="0"/>
                        <a:t>2022-2023</a:t>
                      </a:r>
                      <a:endParaRPr lang="uk-UA" sz="16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6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9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5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28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28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4104456" cy="1656184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latin typeface="+mn-lt"/>
              </a:rPr>
              <a:t>Кл. керівник: </a:t>
            </a:r>
            <a:br>
              <a:rPr lang="uk-UA" sz="3200" b="1" dirty="0" smtClean="0">
                <a:latin typeface="+mn-lt"/>
              </a:rPr>
            </a:br>
            <a:r>
              <a:rPr lang="uk-UA" sz="3200" b="1" dirty="0" smtClean="0">
                <a:latin typeface="+mn-lt"/>
              </a:rPr>
              <a:t>Пугач Т.Ф.</a:t>
            </a:r>
            <a:endParaRPr lang="uk-UA" sz="32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0553522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000495" y="235423"/>
          <a:ext cx="5143505" cy="28356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7934"/>
                <a:gridCol w="1485284"/>
                <a:gridCol w="1450287"/>
              </a:tblGrid>
              <a:tr h="823992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Кількість учнів</a:t>
                      </a:r>
                      <a:endParaRPr lang="uk-UA" sz="16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Кількість учнів</a:t>
                      </a:r>
                      <a:endParaRPr lang="uk-UA" sz="1600" b="0" dirty="0" smtClean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6896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aseline="0" dirty="0" smtClean="0"/>
                        <a:t> 2021-2022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aseline="0" dirty="0" smtClean="0"/>
                        <a:t>2022-2023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689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689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5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5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689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11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11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689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6896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18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17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4104456" cy="1656184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latin typeface="+mn-lt"/>
              </a:rPr>
              <a:t>Кл. керівник: </a:t>
            </a:r>
            <a:br>
              <a:rPr lang="uk-UA" sz="3200" b="1" dirty="0" smtClean="0">
                <a:latin typeface="+mn-lt"/>
              </a:rPr>
            </a:br>
            <a:r>
              <a:rPr lang="uk-UA" sz="3200" b="1" dirty="0" smtClean="0">
                <a:latin typeface="+mn-lt"/>
              </a:rPr>
              <a:t>Карпенко М.М.</a:t>
            </a:r>
            <a:endParaRPr lang="uk-UA" sz="32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0553522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29058" y="142852"/>
          <a:ext cx="4824536" cy="2748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1016"/>
                <a:gridCol w="1361661"/>
                <a:gridCol w="1301859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Рівень</a:t>
                      </a:r>
                      <a:endParaRPr lang="uk-UA" sz="20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Кількість учнів</a:t>
                      </a:r>
                      <a:endParaRPr lang="uk-UA" sz="20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2021-2022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2022-2023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Початковий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Середній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12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Високий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5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5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Всього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28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30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4104456" cy="1656184"/>
          </a:xfrm>
        </p:spPr>
        <p:txBody>
          <a:bodyPr>
            <a:normAutofit/>
          </a:bodyPr>
          <a:lstStyle/>
          <a:p>
            <a:r>
              <a:rPr lang="uk-UA" b="1" dirty="0" smtClean="0">
                <a:latin typeface="+mn-lt"/>
              </a:rPr>
              <a:t>Кл. керівник: </a:t>
            </a:r>
            <a:br>
              <a:rPr lang="uk-UA" b="1" dirty="0" smtClean="0">
                <a:latin typeface="+mn-lt"/>
              </a:rPr>
            </a:br>
            <a:r>
              <a:rPr lang="uk-UA" b="1" dirty="0" err="1" smtClean="0">
                <a:latin typeface="+mn-lt"/>
              </a:rPr>
              <a:t>Вініцька</a:t>
            </a:r>
            <a:r>
              <a:rPr lang="uk-UA" b="1" dirty="0" smtClean="0">
                <a:latin typeface="+mn-lt"/>
              </a:rPr>
              <a:t> О.В.</a:t>
            </a:r>
            <a:endParaRPr lang="uk-UA" sz="28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0553522"/>
              </p:ext>
            </p:extLst>
          </p:nvPr>
        </p:nvGraphicFramePr>
        <p:xfrm>
          <a:off x="0" y="1196753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139952" y="0"/>
          <a:ext cx="4752528" cy="2748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28762"/>
                <a:gridCol w="1341338"/>
                <a:gridCol w="1282428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Рівень</a:t>
                      </a:r>
                      <a:endParaRPr lang="uk-UA" sz="20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Кількість учнів</a:t>
                      </a:r>
                      <a:endParaRPr lang="uk-UA" sz="20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2021-2022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2022-2023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Початковий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Середній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11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Високий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7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Всього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31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30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0553522"/>
              </p:ext>
            </p:extLst>
          </p:nvPr>
        </p:nvGraphicFramePr>
        <p:xfrm>
          <a:off x="0" y="1196753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247456" y="0"/>
          <a:ext cx="4896544" cy="332549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93270"/>
                <a:gridCol w="1381984"/>
                <a:gridCol w="1321290"/>
              </a:tblGrid>
              <a:tr h="358049">
                <a:tc row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Рівень</a:t>
                      </a:r>
                      <a:endParaRPr lang="uk-UA" sz="20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Кількість учнів</a:t>
                      </a:r>
                      <a:endParaRPr lang="uk-UA" sz="20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948051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0" dirty="0" smtClean="0"/>
                        <a:t>2021-2022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2022-2023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Початковий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0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Середній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15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15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9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8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Високий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0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Всього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24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4176464" cy="10668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atin typeface="+mn-lt"/>
              </a:rPr>
              <a:t>Кл. керівник: </a:t>
            </a:r>
            <a:r>
              <a:rPr lang="uk-UA" b="1" dirty="0" err="1" smtClean="0">
                <a:latin typeface="+mn-lt"/>
              </a:rPr>
              <a:t>Крутогуз</a:t>
            </a:r>
            <a:r>
              <a:rPr lang="uk-UA" b="1" dirty="0" smtClean="0">
                <a:latin typeface="+mn-lt"/>
              </a:rPr>
              <a:t> І.В.</a:t>
            </a:r>
            <a:endParaRPr lang="uk-UA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0553522"/>
              </p:ext>
            </p:extLst>
          </p:nvPr>
        </p:nvGraphicFramePr>
        <p:xfrm>
          <a:off x="0" y="1196753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143372" y="0"/>
          <a:ext cx="4896544" cy="332549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93270"/>
                <a:gridCol w="1381984"/>
                <a:gridCol w="1321290"/>
              </a:tblGrid>
              <a:tr h="358049">
                <a:tc row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Рівень</a:t>
                      </a:r>
                      <a:endParaRPr lang="uk-UA" sz="20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Кількість учнів</a:t>
                      </a:r>
                      <a:endParaRPr lang="uk-UA" sz="20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948051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 2021-2022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2022-2023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Початковий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Середній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17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11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9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Високий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Всього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26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26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4176464" cy="1066800"/>
          </a:xfrm>
        </p:spPr>
        <p:txBody>
          <a:bodyPr>
            <a:noAutofit/>
          </a:bodyPr>
          <a:lstStyle/>
          <a:p>
            <a:r>
              <a:rPr lang="uk-UA" sz="3200" b="1" dirty="0" smtClean="0">
                <a:latin typeface="+mn-lt"/>
              </a:rPr>
              <a:t>Кл. керівник: </a:t>
            </a:r>
            <a:br>
              <a:rPr lang="uk-UA" sz="3200" b="1" dirty="0" smtClean="0">
                <a:latin typeface="+mn-lt"/>
              </a:rPr>
            </a:br>
            <a:r>
              <a:rPr lang="uk-UA" sz="3200" b="1" dirty="0" err="1" smtClean="0">
                <a:latin typeface="+mn-lt"/>
              </a:rPr>
              <a:t>Білохвостикова</a:t>
            </a:r>
            <a:r>
              <a:rPr lang="uk-UA" sz="3200" b="1" dirty="0" smtClean="0">
                <a:latin typeface="+mn-lt"/>
              </a:rPr>
              <a:t> Є.О.</a:t>
            </a:r>
            <a:endParaRPr lang="uk-UA" sz="3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0553522"/>
              </p:ext>
            </p:extLst>
          </p:nvPr>
        </p:nvGraphicFramePr>
        <p:xfrm>
          <a:off x="0" y="1196753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143372" y="0"/>
          <a:ext cx="4896544" cy="332549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93270"/>
                <a:gridCol w="1381984"/>
                <a:gridCol w="1321290"/>
              </a:tblGrid>
              <a:tr h="358049">
                <a:tc row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Рівень</a:t>
                      </a:r>
                      <a:endParaRPr lang="uk-UA" sz="20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Кількість учнів</a:t>
                      </a:r>
                      <a:endParaRPr lang="uk-UA" sz="20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948051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2021-2022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2022-2023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Початковий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Середній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15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17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11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Високий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Всього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29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29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4176464" cy="10668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atin typeface="+mn-lt"/>
              </a:rPr>
              <a:t>Кл. керівник: Горбуліна О.В.</a:t>
            </a:r>
            <a:endParaRPr lang="uk-UA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0553522"/>
              </p:ext>
            </p:extLst>
          </p:nvPr>
        </p:nvGraphicFramePr>
        <p:xfrm>
          <a:off x="0" y="1196753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429124" y="285728"/>
          <a:ext cx="4536504" cy="2829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1280368"/>
                <a:gridCol w="1224136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Кількість учнів</a:t>
                      </a:r>
                      <a:endParaRPr lang="uk-UA" sz="20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2021-2022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2022-2022</a:t>
                      </a:r>
                      <a:r>
                        <a:rPr lang="uk-UA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9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11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28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3816424" cy="1066800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latin typeface="+mn-lt"/>
              </a:rPr>
              <a:t>Кл. керівник: </a:t>
            </a:r>
            <a:r>
              <a:rPr lang="uk-UA" sz="2800" b="1" dirty="0" err="1" smtClean="0">
                <a:latin typeface="+mn-lt"/>
              </a:rPr>
              <a:t>Винокурова</a:t>
            </a:r>
            <a:r>
              <a:rPr lang="uk-UA" sz="2800" b="1" dirty="0" smtClean="0">
                <a:latin typeface="+mn-lt"/>
              </a:rPr>
              <a:t> К.М.</a:t>
            </a:r>
            <a:endParaRPr lang="uk-UA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8520135"/>
              </p:ext>
            </p:extLst>
          </p:nvPr>
        </p:nvGraphicFramePr>
        <p:xfrm>
          <a:off x="0" y="1196753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204288"/>
              </p:ext>
            </p:extLst>
          </p:nvPr>
        </p:nvGraphicFramePr>
        <p:xfrm>
          <a:off x="4429124" y="214290"/>
          <a:ext cx="4536504" cy="2621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1280368"/>
                <a:gridCol w="1224136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Кількість учнів</a:t>
                      </a:r>
                      <a:endParaRPr lang="uk-UA" sz="20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2021-2022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2022-2023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21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12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9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30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22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4104456" cy="10668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atin typeface="+mn-lt"/>
              </a:rPr>
              <a:t>Кл. керівник: </a:t>
            </a:r>
            <a:r>
              <a:rPr lang="uk-UA" b="1" dirty="0" err="1" smtClean="0">
                <a:latin typeface="+mn-lt"/>
              </a:rPr>
              <a:t>Голубнича</a:t>
            </a:r>
            <a:r>
              <a:rPr lang="uk-UA" b="1" dirty="0" smtClean="0">
                <a:latin typeface="+mn-lt"/>
              </a:rPr>
              <a:t> В.О.</a:t>
            </a:r>
            <a:endParaRPr lang="uk-UA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0553522"/>
              </p:ext>
            </p:extLst>
          </p:nvPr>
        </p:nvGraphicFramePr>
        <p:xfrm>
          <a:off x="0" y="1196753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499992" y="116632"/>
          <a:ext cx="4536504" cy="2621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1280368"/>
                <a:gridCol w="1224136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Кількість учнів</a:t>
                      </a:r>
                      <a:endParaRPr lang="uk-UA" sz="20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2021-2022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2022-2023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16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9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12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9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31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21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4104456" cy="10668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atin typeface="+mn-lt"/>
              </a:rPr>
              <a:t>Кл. керівник: Лісна К.А.</a:t>
            </a:r>
            <a:endParaRPr lang="uk-UA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0553522"/>
              </p:ext>
            </p:extLst>
          </p:nvPr>
        </p:nvGraphicFramePr>
        <p:xfrm>
          <a:off x="0" y="1196753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429124" y="0"/>
          <a:ext cx="4536504" cy="2621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1280368"/>
                <a:gridCol w="1224136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Кількість учнів</a:t>
                      </a:r>
                      <a:endParaRPr lang="uk-UA" sz="20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2021-2022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2022-2023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11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5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16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29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29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4283968" cy="10668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atin typeface="+mn-lt"/>
              </a:rPr>
              <a:t>Кл. керівник: Скрипник Н.К.</a:t>
            </a:r>
            <a:endParaRPr lang="uk-UA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1030</TotalTime>
  <Words>461</Words>
  <Application>Microsoft Office PowerPoint</Application>
  <PresentationFormat>Экран (4:3)</PresentationFormat>
  <Paragraphs>353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Georgia</vt:lpstr>
      <vt:lpstr>Trebuchet MS</vt:lpstr>
      <vt:lpstr>Wingdings 2</vt:lpstr>
      <vt:lpstr>Городская</vt:lpstr>
      <vt:lpstr>Моніторинг навчальних досягнень учнів  КЗ “Солоницівський ліцей №3” Солоницівської селищної ради Харківської області </vt:lpstr>
      <vt:lpstr>Презентация PowerPoint</vt:lpstr>
      <vt:lpstr>Презентация PowerPoint</vt:lpstr>
      <vt:lpstr>Кл. керівник:  Зосіменко С.О.</vt:lpstr>
      <vt:lpstr>Кл. керівник:  Кожем’якіна Т.А.</vt:lpstr>
      <vt:lpstr>Кл. керівник:  Суслова А.О.</vt:lpstr>
      <vt:lpstr>Кл. керівник:  Ільгова С.І.</vt:lpstr>
      <vt:lpstr>Кл. керівник:  Ковач Д.Б.</vt:lpstr>
      <vt:lpstr>Кл. керівник:  Мусієнко С.Г.</vt:lpstr>
      <vt:lpstr>Кл. керівник:  Пугач Т.Ф.</vt:lpstr>
      <vt:lpstr>Кл. керівник:  Карпенко М.М.</vt:lpstr>
      <vt:lpstr>Кл. керівник:  Вініцька О.В.</vt:lpstr>
      <vt:lpstr>Кл. керівник: Крутогуз І.В.</vt:lpstr>
      <vt:lpstr>Кл. керівник:  Білохвостикова Є.О.</vt:lpstr>
      <vt:lpstr>Кл. керівник: Горбуліна О.В.</vt:lpstr>
      <vt:lpstr>Кл. керівник: Винокурова К.М.</vt:lpstr>
      <vt:lpstr>Кл. керівник: Голубнича В.О.</vt:lpstr>
      <vt:lpstr>Кл. керівник: Лісна К.А.</vt:lpstr>
      <vt:lpstr>Кл. керівник: Скрипник Н.К.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Dina</dc:creator>
  <cp:lastModifiedBy>Пользователь Windows</cp:lastModifiedBy>
  <cp:revision>187</cp:revision>
  <dcterms:created xsi:type="dcterms:W3CDTF">2017-08-29T13:30:48Z</dcterms:created>
  <dcterms:modified xsi:type="dcterms:W3CDTF">2023-08-31T06:31:23Z</dcterms:modified>
</cp:coreProperties>
</file>